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notesMasterIdLst>
    <p:notesMasterId r:id="rId22"/>
  </p:notesMasterIdLst>
  <p:sldIdLst>
    <p:sldId id="271" r:id="rId2"/>
    <p:sldId id="258" r:id="rId3"/>
    <p:sldId id="327" r:id="rId4"/>
    <p:sldId id="335" r:id="rId5"/>
    <p:sldId id="336" r:id="rId6"/>
    <p:sldId id="344" r:id="rId7"/>
    <p:sldId id="345" r:id="rId8"/>
    <p:sldId id="337" r:id="rId9"/>
    <p:sldId id="338" r:id="rId10"/>
    <p:sldId id="339" r:id="rId11"/>
    <p:sldId id="340" r:id="rId12"/>
    <p:sldId id="346" r:id="rId13"/>
    <p:sldId id="341" r:id="rId14"/>
    <p:sldId id="342" r:id="rId15"/>
    <p:sldId id="343" r:id="rId16"/>
    <p:sldId id="347" r:id="rId17"/>
    <p:sldId id="348" r:id="rId18"/>
    <p:sldId id="349" r:id="rId19"/>
    <p:sldId id="350" r:id="rId20"/>
    <p:sldId id="272" r:id="rId21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FFFF"/>
    <a:srgbClr val="0099FF"/>
    <a:srgbClr val="FF0066"/>
    <a:srgbClr val="0000FF"/>
    <a:srgbClr val="75057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931" autoAdjust="0"/>
    <p:restoredTop sz="94521" autoAdjust="0"/>
  </p:normalViewPr>
  <p:slideViewPr>
    <p:cSldViewPr>
      <p:cViewPr varScale="1">
        <p:scale>
          <a:sx n="76" d="100"/>
          <a:sy n="76" d="100"/>
        </p:scale>
        <p:origin x="-282" y="-96"/>
      </p:cViewPr>
      <p:guideLst>
        <p:guide orient="horz" pos="16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45" d="100"/>
          <a:sy n="45" d="100"/>
        </p:scale>
        <p:origin x="-1896" y="-96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2020/12/4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每日必练</a:t>
              </a:r>
              <a:endParaRPr lang="zh-CN" altLang="en-US" sz="1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endParaRP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7504" y="195486"/>
            <a:ext cx="504000" cy="50405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11560" y="267494"/>
            <a:ext cx="1296144" cy="36004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6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rPr>
              <a:t>分层训练</a:t>
            </a:r>
            <a:endParaRPr lang="en-US" altLang="zh-CN" sz="1600" b="1" spc="5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少儿简体"/>
            </a:endParaRPr>
          </a:p>
        </p:txBody>
      </p:sp>
      <p:pic>
        <p:nvPicPr>
          <p:cNvPr id="15" name="图片 14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旧知唤醒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zh-CN" sz="1600" b="1" kern="1200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方正少儿简体"/>
                  <a:cs typeface="+mn-cs"/>
                </a:rPr>
                <a:t>随堂练习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梓耕教育LOGO.TIF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70" r:id="rId6"/>
    <p:sldLayoutId id="2147483666" r:id="rId7"/>
    <p:sldLayoutId id="2147483667" r:id="rId8"/>
    <p:sldLayoutId id="2147483668" r:id="rId9"/>
    <p:sldLayoutId id="2147483669" r:id="rId10"/>
  </p:sldLayoutIdLst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tif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53525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8242" y="134712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件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0" name="组合 2"/>
          <p:cNvGrpSpPr/>
          <p:nvPr/>
        </p:nvGrpSpPr>
        <p:grpSpPr>
          <a:xfrm>
            <a:off x="2300380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练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13"/>
          <p:cNvGrpSpPr/>
          <p:nvPr/>
        </p:nvGrpSpPr>
        <p:grpSpPr>
          <a:xfrm>
            <a:off x="3572837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b="1" smtClean="0">
                  <a:solidFill>
                    <a:srgbClr val="FFC000"/>
                  </a:solidFill>
                </a:rPr>
                <a:t>习</a:t>
              </a:r>
              <a:endParaRPr lang="zh-CN" altLang="en-US" sz="5000" b="1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课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5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2475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707904" y="3075806"/>
            <a:ext cx="1956303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人教版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四年级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bldLvl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85720" y="142858"/>
            <a:ext cx="778674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二、选一选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乐乐、浩浩、然然三名同学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50 m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跑的成绩分别是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8.47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秒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,8.33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秒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,8.43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秒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的速度最快。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浩浩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然然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乐乐</a:t>
            </a:r>
          </a:p>
        </p:txBody>
      </p:sp>
      <p:sp>
        <p:nvSpPr>
          <p:cNvPr id="4" name="矩形 3"/>
          <p:cNvSpPr/>
          <p:nvPr/>
        </p:nvSpPr>
        <p:spPr>
          <a:xfrm>
            <a:off x="4500562" y="1428742"/>
            <a:ext cx="142876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85720" y="142858"/>
            <a:ext cx="7786742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三、先在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□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里填上合适的数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再列出综合算式</a:t>
            </a:r>
          </a:p>
        </p:txBody>
      </p:sp>
      <p:pic>
        <p:nvPicPr>
          <p:cNvPr id="17" name="ab126.jpg" descr="id:2147490802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00364" y="1000113"/>
            <a:ext cx="2643206" cy="3198257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500034" y="4214824"/>
            <a:ext cx="735811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综合算式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     　　　　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500430" y="1719761"/>
            <a:ext cx="142876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25900</a:t>
            </a:r>
          </a:p>
        </p:txBody>
      </p:sp>
      <p:sp>
        <p:nvSpPr>
          <p:cNvPr id="23" name="矩形 22"/>
          <p:cNvSpPr/>
          <p:nvPr/>
        </p:nvSpPr>
        <p:spPr>
          <a:xfrm>
            <a:off x="3929058" y="2643188"/>
            <a:ext cx="142876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700</a:t>
            </a:r>
          </a:p>
        </p:txBody>
      </p:sp>
      <p:sp>
        <p:nvSpPr>
          <p:cNvPr id="24" name="矩形 23"/>
          <p:cNvSpPr/>
          <p:nvPr/>
        </p:nvSpPr>
        <p:spPr>
          <a:xfrm>
            <a:off x="3500430" y="3571882"/>
            <a:ext cx="142876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1180</a:t>
            </a:r>
          </a:p>
        </p:txBody>
      </p:sp>
      <p:sp>
        <p:nvSpPr>
          <p:cNvPr id="25" name="矩形 24"/>
          <p:cNvSpPr/>
          <p:nvPr/>
        </p:nvSpPr>
        <p:spPr>
          <a:xfrm>
            <a:off x="2500298" y="4143386"/>
            <a:ext cx="457203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480+350×74÷37=1180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85720" y="142858"/>
            <a:ext cx="7786742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三、先在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□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里填上合适的数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再列出综合算式</a:t>
            </a:r>
          </a:p>
        </p:txBody>
      </p:sp>
      <p:pic>
        <p:nvPicPr>
          <p:cNvPr id="18" name="ab126a.jpg" descr="id:2147490809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43174" y="857238"/>
            <a:ext cx="2714644" cy="3130933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571472" y="4214824"/>
            <a:ext cx="671517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综合算式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   　　　　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7" name="矩形 6"/>
          <p:cNvSpPr/>
          <p:nvPr/>
        </p:nvSpPr>
        <p:spPr>
          <a:xfrm>
            <a:off x="4286248" y="1500180"/>
            <a:ext cx="142876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75</a:t>
            </a:r>
          </a:p>
        </p:txBody>
      </p:sp>
      <p:sp>
        <p:nvSpPr>
          <p:cNvPr id="9" name="矩形 8"/>
          <p:cNvSpPr/>
          <p:nvPr/>
        </p:nvSpPr>
        <p:spPr>
          <a:xfrm>
            <a:off x="3643306" y="2428874"/>
            <a:ext cx="142876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175</a:t>
            </a:r>
          </a:p>
        </p:txBody>
      </p:sp>
      <p:sp>
        <p:nvSpPr>
          <p:cNvPr id="10" name="矩形 9"/>
          <p:cNvSpPr/>
          <p:nvPr/>
        </p:nvSpPr>
        <p:spPr>
          <a:xfrm>
            <a:off x="3428992" y="3429006"/>
            <a:ext cx="142876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</a:p>
        </p:txBody>
      </p:sp>
      <p:sp>
        <p:nvSpPr>
          <p:cNvPr id="11" name="矩形 10"/>
          <p:cNvSpPr/>
          <p:nvPr/>
        </p:nvSpPr>
        <p:spPr>
          <a:xfrm>
            <a:off x="2500298" y="4143386"/>
            <a:ext cx="457203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875÷(250-15×5)=5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85720" y="142858"/>
            <a:ext cx="778674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四、算一算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口算。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4.2×10=               5.8+4.2=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1.02-0.5=             25×16=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350-46=              53.6+7.4=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8-1.4=                 6.5-5=</a:t>
            </a:r>
          </a:p>
        </p:txBody>
      </p:sp>
      <p:sp>
        <p:nvSpPr>
          <p:cNvPr id="18" name="矩形 17"/>
          <p:cNvSpPr/>
          <p:nvPr/>
        </p:nvSpPr>
        <p:spPr>
          <a:xfrm>
            <a:off x="1928794" y="1428742"/>
            <a:ext cx="85725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42</a:t>
            </a:r>
          </a:p>
        </p:txBody>
      </p:sp>
      <p:sp>
        <p:nvSpPr>
          <p:cNvPr id="5" name="矩形 4"/>
          <p:cNvSpPr/>
          <p:nvPr/>
        </p:nvSpPr>
        <p:spPr>
          <a:xfrm>
            <a:off x="5072066" y="1428742"/>
            <a:ext cx="85725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</a:p>
        </p:txBody>
      </p:sp>
      <p:sp>
        <p:nvSpPr>
          <p:cNvPr id="6" name="矩形 5"/>
          <p:cNvSpPr/>
          <p:nvPr/>
        </p:nvSpPr>
        <p:spPr>
          <a:xfrm>
            <a:off x="2071670" y="2071684"/>
            <a:ext cx="114300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0.52</a:t>
            </a:r>
          </a:p>
        </p:txBody>
      </p:sp>
      <p:sp>
        <p:nvSpPr>
          <p:cNvPr id="7" name="矩形 6"/>
          <p:cNvSpPr/>
          <p:nvPr/>
        </p:nvSpPr>
        <p:spPr>
          <a:xfrm>
            <a:off x="4929190" y="2076951"/>
            <a:ext cx="114300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400</a:t>
            </a:r>
          </a:p>
        </p:txBody>
      </p:sp>
      <p:sp>
        <p:nvSpPr>
          <p:cNvPr id="9" name="矩形 8"/>
          <p:cNvSpPr/>
          <p:nvPr/>
        </p:nvSpPr>
        <p:spPr>
          <a:xfrm>
            <a:off x="2000232" y="2714626"/>
            <a:ext cx="114300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304</a:t>
            </a:r>
          </a:p>
        </p:txBody>
      </p:sp>
      <p:sp>
        <p:nvSpPr>
          <p:cNvPr id="10" name="矩形 9"/>
          <p:cNvSpPr/>
          <p:nvPr/>
        </p:nvSpPr>
        <p:spPr>
          <a:xfrm>
            <a:off x="5143504" y="2714626"/>
            <a:ext cx="85725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61</a:t>
            </a:r>
          </a:p>
        </p:txBody>
      </p:sp>
      <p:sp>
        <p:nvSpPr>
          <p:cNvPr id="11" name="矩形 10"/>
          <p:cNvSpPr/>
          <p:nvPr/>
        </p:nvSpPr>
        <p:spPr>
          <a:xfrm>
            <a:off x="1643042" y="3357568"/>
            <a:ext cx="85725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6.6</a:t>
            </a:r>
          </a:p>
        </p:txBody>
      </p:sp>
      <p:sp>
        <p:nvSpPr>
          <p:cNvPr id="12" name="矩形 11"/>
          <p:cNvSpPr/>
          <p:nvPr/>
        </p:nvSpPr>
        <p:spPr>
          <a:xfrm>
            <a:off x="4500562" y="3357568"/>
            <a:ext cx="85725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1.5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5" grpId="0"/>
      <p:bldP spid="6" grpId="0"/>
      <p:bldP spid="7" grpId="0"/>
      <p:bldP spid="9" grpId="0"/>
      <p:bldP spid="10" grpId="0"/>
      <p:bldP spid="11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85720" y="142858"/>
            <a:ext cx="8429684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四、算一算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计算下面各题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能简算的要简算。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(1)88×125                    (2)5.36+8.7+14.64+1.3</a:t>
            </a: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(3)45×128-45×28        (4)18.47-4.27-2.73</a:t>
            </a:r>
          </a:p>
        </p:txBody>
      </p:sp>
      <p:sp>
        <p:nvSpPr>
          <p:cNvPr id="19" name="矩形 18"/>
          <p:cNvSpPr/>
          <p:nvPr/>
        </p:nvSpPr>
        <p:spPr>
          <a:xfrm>
            <a:off x="500034" y="2000246"/>
            <a:ext cx="157163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=11000</a:t>
            </a:r>
          </a:p>
        </p:txBody>
      </p:sp>
      <p:sp>
        <p:nvSpPr>
          <p:cNvPr id="5" name="矩形 4"/>
          <p:cNvSpPr/>
          <p:nvPr/>
        </p:nvSpPr>
        <p:spPr>
          <a:xfrm>
            <a:off x="428596" y="3286130"/>
            <a:ext cx="135732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=4500</a:t>
            </a:r>
          </a:p>
        </p:txBody>
      </p:sp>
      <p:sp>
        <p:nvSpPr>
          <p:cNvPr id="7" name="矩形 6"/>
          <p:cNvSpPr/>
          <p:nvPr/>
        </p:nvSpPr>
        <p:spPr>
          <a:xfrm>
            <a:off x="4357686" y="1975962"/>
            <a:ext cx="157163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=30</a:t>
            </a:r>
          </a:p>
        </p:txBody>
      </p:sp>
      <p:sp>
        <p:nvSpPr>
          <p:cNvPr id="9" name="矩形 8"/>
          <p:cNvSpPr/>
          <p:nvPr/>
        </p:nvSpPr>
        <p:spPr>
          <a:xfrm>
            <a:off x="4143372" y="3286130"/>
            <a:ext cx="135732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=11.47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5" grpId="0"/>
      <p:bldP spid="7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85720" y="142858"/>
            <a:ext cx="7786742" cy="26015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五、解决问题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杭州西湖是江南三大名湖之一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南北长约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3.2 km,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东西宽比南北长少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0.4 km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。杭州西湖东西宽约多少千米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6" name="矩形 5"/>
          <p:cNvSpPr/>
          <p:nvPr/>
        </p:nvSpPr>
        <p:spPr>
          <a:xfrm>
            <a:off x="1785918" y="2714626"/>
            <a:ext cx="521497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2.8 km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85720" y="142858"/>
            <a:ext cx="778674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五、解决问题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某修路队第一天修路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10.07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千米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第二天比第一天多修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0.45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千米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两天一共修路多少千米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6" name="矩形 5"/>
          <p:cNvSpPr/>
          <p:nvPr/>
        </p:nvSpPr>
        <p:spPr>
          <a:xfrm>
            <a:off x="1785918" y="2714626"/>
            <a:ext cx="521497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20.59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千米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85720" y="142858"/>
            <a:ext cx="778674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五、解决问题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某班一共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人去坐船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怎样租船最省钱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6" name="矩形 5"/>
          <p:cNvSpPr/>
          <p:nvPr/>
        </p:nvSpPr>
        <p:spPr>
          <a:xfrm>
            <a:off x="1357290" y="2000246"/>
            <a:ext cx="521497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大船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小船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sr118.jpg" descr="id:2147490816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29256" y="1571618"/>
            <a:ext cx="3160614" cy="117513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357290" y="2928940"/>
            <a:ext cx="521497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6×30+2×24=228(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85720" y="142858"/>
            <a:ext cx="778674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五、解决问题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童童每分钟打字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比飞飞每分钟少打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,40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分钟后童童和飞飞共打多少个字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6" name="矩形 5"/>
          <p:cNvSpPr/>
          <p:nvPr/>
        </p:nvSpPr>
        <p:spPr>
          <a:xfrm>
            <a:off x="1785918" y="2714626"/>
            <a:ext cx="521497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2080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85720" y="142858"/>
            <a:ext cx="7786742" cy="1955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★挑战题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弟弟储蓄罐里有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角和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元的硬币共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枚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一共是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角的硬币有多少钱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元的硬币有多少钱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6" name="矩形 5"/>
          <p:cNvSpPr/>
          <p:nvPr/>
        </p:nvSpPr>
        <p:spPr>
          <a:xfrm>
            <a:off x="500034" y="2143122"/>
            <a:ext cx="842968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提示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:1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角　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=400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角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假设储蓄罐里装的都是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角硬币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,1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元的硬币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:(400-60×5)÷(10-5)=20(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枚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20×1=20(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角硬币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:60-20=40(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枚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40×5=200(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角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角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=20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 rot="20718769">
            <a:off x="2669878" y="1171198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095538" y="987574"/>
            <a:ext cx="1261884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总复习</a:t>
            </a:r>
            <a:endParaRPr lang="zh-CN" altLang="en-US" sz="28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2928926" y="1635646"/>
            <a:ext cx="5429288" cy="7467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1  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数与代数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4391025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42204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85720" y="-43351"/>
            <a:ext cx="7786742" cy="5186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一、填一填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算式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(496-32×5)÷12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先算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法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再算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法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最后算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法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结果是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小数点左起第一位是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位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计数单位是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。小数点右起第一位是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位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计数单位是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100,6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1,9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0.01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组成的数是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四舍五入保留一位小数是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4" name="矩形 3"/>
          <p:cNvSpPr/>
          <p:nvPr/>
        </p:nvSpPr>
        <p:spPr>
          <a:xfrm>
            <a:off x="5072066" y="642924"/>
            <a:ext cx="57150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乘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14348" y="1285866"/>
            <a:ext cx="64294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减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71868" y="1291133"/>
            <a:ext cx="64294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除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357950" y="1285866"/>
            <a:ext cx="64294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28</a:t>
            </a:r>
          </a:p>
        </p:txBody>
      </p:sp>
      <p:sp>
        <p:nvSpPr>
          <p:cNvPr id="11" name="矩形 10"/>
          <p:cNvSpPr/>
          <p:nvPr/>
        </p:nvSpPr>
        <p:spPr>
          <a:xfrm>
            <a:off x="4214810" y="1928808"/>
            <a:ext cx="64294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85786" y="2571750"/>
            <a:ext cx="64294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357818" y="2500312"/>
            <a:ext cx="157163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十分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928794" y="3190408"/>
            <a:ext cx="235745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十分之一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000760" y="3786196"/>
            <a:ext cx="157163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306.09</a:t>
            </a:r>
          </a:p>
        </p:txBody>
      </p:sp>
      <p:sp>
        <p:nvSpPr>
          <p:cNvPr id="17" name="矩形 16"/>
          <p:cNvSpPr/>
          <p:nvPr/>
        </p:nvSpPr>
        <p:spPr>
          <a:xfrm>
            <a:off x="4071934" y="4429138"/>
            <a:ext cx="157163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306.1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9" grpId="0"/>
      <p:bldP spid="10" grpId="0"/>
      <p:bldP spid="11" grpId="0"/>
      <p:bldP spid="12" grpId="0"/>
      <p:bldP spid="13" grpId="0"/>
      <p:bldP spid="15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85720" y="142858"/>
            <a:ext cx="7786742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一、填一填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4.  0.26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里面有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0.01;6.53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的计数单位是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个这样的计数单位。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5.0.07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扩大到它的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倍是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),40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缩小到它的            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扩大到它的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倍是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缩小到它的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0.035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4" name="矩形 3"/>
          <p:cNvSpPr/>
          <p:nvPr/>
        </p:nvSpPr>
        <p:spPr>
          <a:xfrm>
            <a:off x="3071802" y="791067"/>
            <a:ext cx="85725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26</a:t>
            </a:r>
          </a:p>
        </p:txBody>
      </p:sp>
      <p:sp>
        <p:nvSpPr>
          <p:cNvPr id="5" name="矩形 4"/>
          <p:cNvSpPr/>
          <p:nvPr/>
        </p:nvSpPr>
        <p:spPr>
          <a:xfrm>
            <a:off x="928662" y="1428742"/>
            <a:ext cx="128588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0.01</a:t>
            </a:r>
          </a:p>
        </p:txBody>
      </p:sp>
      <p:sp>
        <p:nvSpPr>
          <p:cNvPr id="6" name="矩形 5"/>
          <p:cNvSpPr/>
          <p:nvPr/>
        </p:nvSpPr>
        <p:spPr>
          <a:xfrm>
            <a:off x="3500430" y="1428742"/>
            <a:ext cx="107157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653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1571604" y="2571750"/>
          <a:ext cx="990918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9091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1000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" name="矩形 9"/>
          <p:cNvSpPr/>
          <p:nvPr/>
        </p:nvSpPr>
        <p:spPr>
          <a:xfrm>
            <a:off x="5286380" y="2071684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70</a:t>
            </a:r>
          </a:p>
        </p:txBody>
      </p:sp>
      <p:sp>
        <p:nvSpPr>
          <p:cNvPr id="11" name="矩形 10"/>
          <p:cNvSpPr/>
          <p:nvPr/>
        </p:nvSpPr>
        <p:spPr>
          <a:xfrm>
            <a:off x="3357554" y="2714626"/>
            <a:ext cx="128588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0.04</a:t>
            </a:r>
          </a:p>
        </p:txBody>
      </p:sp>
      <p:sp>
        <p:nvSpPr>
          <p:cNvPr id="12" name="矩形 11"/>
          <p:cNvSpPr/>
          <p:nvPr/>
        </p:nvSpPr>
        <p:spPr>
          <a:xfrm>
            <a:off x="714348" y="3357568"/>
            <a:ext cx="128588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</a:p>
        </p:txBody>
      </p:sp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6130624" y="3286130"/>
          <a:ext cx="79883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8830"/>
              </a:tblGrid>
              <a:tr h="3708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100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85720" y="142858"/>
            <a:ext cx="7929618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一、填一填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不改变数的大小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7.3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改写成三位小数是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改写成两位小数是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8.37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精确到十分位是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);1.004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保留两位小数是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4" name="矩形 3"/>
          <p:cNvSpPr/>
          <p:nvPr/>
        </p:nvSpPr>
        <p:spPr>
          <a:xfrm>
            <a:off x="642910" y="1428742"/>
            <a:ext cx="150019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7.300</a:t>
            </a:r>
          </a:p>
        </p:txBody>
      </p:sp>
      <p:sp>
        <p:nvSpPr>
          <p:cNvPr id="5" name="矩形 4"/>
          <p:cNvSpPr/>
          <p:nvPr/>
        </p:nvSpPr>
        <p:spPr>
          <a:xfrm>
            <a:off x="5715008" y="1428742"/>
            <a:ext cx="150019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8.00</a:t>
            </a:r>
          </a:p>
        </p:txBody>
      </p:sp>
      <p:sp>
        <p:nvSpPr>
          <p:cNvPr id="7" name="矩形 6"/>
          <p:cNvSpPr/>
          <p:nvPr/>
        </p:nvSpPr>
        <p:spPr>
          <a:xfrm>
            <a:off x="4500562" y="2071684"/>
            <a:ext cx="150019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8.4</a:t>
            </a:r>
          </a:p>
        </p:txBody>
      </p:sp>
      <p:sp>
        <p:nvSpPr>
          <p:cNvPr id="9" name="矩形 8"/>
          <p:cNvSpPr/>
          <p:nvPr/>
        </p:nvSpPr>
        <p:spPr>
          <a:xfrm>
            <a:off x="2143108" y="2714626"/>
            <a:ext cx="150019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1.00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85720" y="142858"/>
            <a:ext cx="7929618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一、填一填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8.   1480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千米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2.56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千克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510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平方米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公顷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2.34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千克</a:t>
            </a:r>
          </a:p>
        </p:txBody>
      </p:sp>
      <p:sp>
        <p:nvSpPr>
          <p:cNvPr id="4" name="矩形 3"/>
          <p:cNvSpPr/>
          <p:nvPr/>
        </p:nvSpPr>
        <p:spPr>
          <a:xfrm>
            <a:off x="2643174" y="785800"/>
            <a:ext cx="128588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1.48</a:t>
            </a:r>
          </a:p>
        </p:txBody>
      </p:sp>
      <p:sp>
        <p:nvSpPr>
          <p:cNvPr id="5" name="矩形 4"/>
          <p:cNvSpPr/>
          <p:nvPr/>
        </p:nvSpPr>
        <p:spPr>
          <a:xfrm>
            <a:off x="2000232" y="1500180"/>
            <a:ext cx="128588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2560</a:t>
            </a:r>
          </a:p>
        </p:txBody>
      </p:sp>
      <p:sp>
        <p:nvSpPr>
          <p:cNvPr id="7" name="矩形 6"/>
          <p:cNvSpPr/>
          <p:nvPr/>
        </p:nvSpPr>
        <p:spPr>
          <a:xfrm>
            <a:off x="2714612" y="2071684"/>
            <a:ext cx="128588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0.051</a:t>
            </a:r>
          </a:p>
        </p:txBody>
      </p:sp>
      <p:sp>
        <p:nvSpPr>
          <p:cNvPr id="9" name="矩形 8"/>
          <p:cNvSpPr/>
          <p:nvPr/>
        </p:nvSpPr>
        <p:spPr>
          <a:xfrm>
            <a:off x="2285984" y="2714626"/>
            <a:ext cx="321471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340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85720" y="142858"/>
            <a:ext cx="7929618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一、填一填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在〇里填上“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&gt;”“&lt;”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或“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=”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5.44+3.94</a:t>
            </a:r>
            <a:r>
              <a:rPr lang="zh-CN" altLang="en-US" sz="4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3.94+5.44         2.03</a:t>
            </a:r>
            <a:r>
              <a:rPr lang="zh-CN" altLang="en-US" sz="4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2.30</a:t>
            </a:r>
          </a:p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0.76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吨</a:t>
            </a:r>
            <a:r>
              <a:rPr lang="zh-CN" altLang="en-US" sz="4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76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千克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平方分米</a:t>
            </a:r>
            <a:r>
              <a:rPr lang="zh-CN" altLang="en-US" sz="4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平方米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10.41×73+59×73=(</a:t>
            </a:r>
            <a:r>
              <a:rPr lang="en-US" altLang="zh-CN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en-US" altLang="zh-CN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)×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这里逆用了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 </a:t>
            </a:r>
          </a:p>
        </p:txBody>
      </p:sp>
      <p:sp>
        <p:nvSpPr>
          <p:cNvPr id="4" name="矩形 3"/>
          <p:cNvSpPr/>
          <p:nvPr/>
        </p:nvSpPr>
        <p:spPr>
          <a:xfrm>
            <a:off x="2143108" y="1428742"/>
            <a:ext cx="128588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</a:p>
        </p:txBody>
      </p:sp>
      <p:sp>
        <p:nvSpPr>
          <p:cNvPr id="5" name="矩形 4"/>
          <p:cNvSpPr/>
          <p:nvPr/>
        </p:nvSpPr>
        <p:spPr>
          <a:xfrm>
            <a:off x="6143636" y="1428742"/>
            <a:ext cx="128588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&lt;</a:t>
            </a:r>
          </a:p>
        </p:txBody>
      </p:sp>
      <p:sp>
        <p:nvSpPr>
          <p:cNvPr id="7" name="矩形 6"/>
          <p:cNvSpPr/>
          <p:nvPr/>
        </p:nvSpPr>
        <p:spPr>
          <a:xfrm>
            <a:off x="1643042" y="2143122"/>
            <a:ext cx="128588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&gt;</a:t>
            </a:r>
          </a:p>
        </p:txBody>
      </p:sp>
      <p:sp>
        <p:nvSpPr>
          <p:cNvPr id="10" name="矩形 9"/>
          <p:cNvSpPr/>
          <p:nvPr/>
        </p:nvSpPr>
        <p:spPr>
          <a:xfrm>
            <a:off x="5857884" y="2143122"/>
            <a:ext cx="128588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&lt;</a:t>
            </a:r>
          </a:p>
        </p:txBody>
      </p:sp>
      <p:sp>
        <p:nvSpPr>
          <p:cNvPr id="12" name="矩形 11"/>
          <p:cNvSpPr/>
          <p:nvPr/>
        </p:nvSpPr>
        <p:spPr>
          <a:xfrm>
            <a:off x="3929058" y="2857502"/>
            <a:ext cx="378621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41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59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73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285984" y="3571882"/>
            <a:ext cx="257176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乘法分配律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10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85720" y="142858"/>
            <a:ext cx="7786742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二、选一选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  125×8÷125×8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的得数是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A.1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B.0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C.64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D.16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在下列数中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可以去掉的是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A.1.370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B.370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C.3.007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D.0.37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214942" y="857238"/>
            <a:ext cx="73061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</a:p>
        </p:txBody>
      </p:sp>
      <p:sp>
        <p:nvSpPr>
          <p:cNvPr id="4" name="矩形 3"/>
          <p:cNvSpPr/>
          <p:nvPr/>
        </p:nvSpPr>
        <p:spPr>
          <a:xfrm>
            <a:off x="5286380" y="2143122"/>
            <a:ext cx="73061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85720" y="142858"/>
            <a:ext cx="7786742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二、选一选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3.  4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个百和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个百分之一组成的数是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A.40.007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B.400.7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C.400.07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D.400.007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甲数是乙数的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倍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如果把乙数的小数点向左移动两位后是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0.056,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则甲数是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乙数是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A.0.056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B.0.56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C.5.6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D.56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98838" y="785800"/>
            <a:ext cx="73061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</a:p>
        </p:txBody>
      </p:sp>
      <p:sp>
        <p:nvSpPr>
          <p:cNvPr id="4" name="矩形 3"/>
          <p:cNvSpPr/>
          <p:nvPr/>
        </p:nvSpPr>
        <p:spPr>
          <a:xfrm>
            <a:off x="4929190" y="2786064"/>
            <a:ext cx="73061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</a:p>
        </p:txBody>
      </p:sp>
      <p:sp>
        <p:nvSpPr>
          <p:cNvPr id="5" name="矩形 4"/>
          <p:cNvSpPr/>
          <p:nvPr/>
        </p:nvSpPr>
        <p:spPr>
          <a:xfrm>
            <a:off x="857224" y="3357568"/>
            <a:ext cx="73061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  <p:bldP spid="5" grpId="0"/>
    </p:bld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</TotalTime>
  <Words>519</Words>
  <Application>WPS 演示</Application>
  <PresentationFormat>全屏显示(16:9)</PresentationFormat>
  <Paragraphs>139</Paragraphs>
  <Slides>20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361</cp:revision>
  <dcterms:created xsi:type="dcterms:W3CDTF">2018-12-06T02:32:00Z</dcterms:created>
  <dcterms:modified xsi:type="dcterms:W3CDTF">2020-12-04T07:52:20Z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